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549338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07706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72624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18423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681629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5515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56063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77503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86635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6283077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762937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613B3-552E-40B2-A664-93E9FC33E0D4}" type="datetimeFigureOut">
              <a:rPr lang="ar-IQ" smtClean="0"/>
              <a:t>15/09/1445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2CCB81-A1C2-467C-8399-46D372E0DC6A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9982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IMMOBILIZATION (FIXATION)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99592" y="3645024"/>
            <a:ext cx="7848872" cy="2520280"/>
          </a:xfrm>
        </p:spPr>
        <p:txBody>
          <a:bodyPr>
            <a:normAutofit/>
          </a:bodyPr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University of Basrah </a:t>
            </a:r>
          </a:p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Veterinary Medicine collage </a:t>
            </a:r>
          </a:p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Department of Vet. Surgery and obstetric</a:t>
            </a:r>
          </a:p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Dr. Alaa A. Ibrahim  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555938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Objectives of the fixation 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1052736"/>
            <a:ext cx="8640960" cy="5544616"/>
          </a:xfrm>
        </p:spPr>
        <p:txBody>
          <a:bodyPr>
            <a:normAutofit/>
          </a:bodyPr>
          <a:lstStyle/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Stabilization of bone fragments during healing process</a:t>
            </a:r>
          </a:p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Prevent displacement, angulation, and rotation.</a:t>
            </a:r>
          </a:p>
          <a:p>
            <a:pPr algn="l" rtl="0"/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Fixation method used should</a:t>
            </a:r>
          </a:p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Accomplish uninterrupted stabilization at the time of the original surgery</a:t>
            </a:r>
          </a:p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Permit early ambulation</a:t>
            </a:r>
          </a:p>
          <a:p>
            <a:pPr algn="l" rtl="0"/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Permit the use of as many joints as possible during the healing period</a:t>
            </a:r>
            <a:endParaRPr lang="ar-IQ" sz="28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2201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Methods of Fixation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692696"/>
            <a:ext cx="8435280" cy="5832648"/>
          </a:xfrm>
        </p:spPr>
        <p:txBody>
          <a:bodyPr>
            <a:normAutofit/>
          </a:bodyPr>
          <a:lstStyle/>
          <a:p>
            <a:pPr algn="l" rtl="0"/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Limb splintage 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(coaptation splints, casts, modified Thomas splint)</a:t>
            </a:r>
          </a:p>
          <a:p>
            <a:pPr algn="l" rtl="0"/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Bone splintage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(intramedullary pin, external skeletal fixator, bone plate)</a:t>
            </a:r>
          </a:p>
          <a:p>
            <a:pPr algn="l" rtl="0"/>
            <a:r>
              <a:rPr lang="en-US" sz="2800" b="1" dirty="0" smtClean="0">
                <a:latin typeface="Andalus" pitchFamily="18" charset="-78"/>
                <a:cs typeface="Andalus" pitchFamily="18" charset="-78"/>
              </a:rPr>
              <a:t>Compression</a:t>
            </a:r>
            <a:r>
              <a:rPr lang="en-US" sz="2800" dirty="0" smtClean="0">
                <a:latin typeface="Andalus" pitchFamily="18" charset="-78"/>
                <a:cs typeface="Andalus" pitchFamily="18" charset="-78"/>
              </a:rPr>
              <a:t> (lag screw, cerclage/interfragmentary wire, tension band wire, tension band/compression plate)</a:t>
            </a:r>
          </a:p>
        </p:txBody>
      </p:sp>
    </p:spTree>
    <p:extLst>
      <p:ext uri="{BB962C8B-B14F-4D97-AF65-F5344CB8AC3E}">
        <p14:creationId xmlns:p14="http://schemas.microsoft.com/office/powerpoint/2010/main" val="1582910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67544" y="188640"/>
            <a:ext cx="8219256" cy="6552728"/>
          </a:xfrm>
        </p:spPr>
        <p:txBody>
          <a:bodyPr/>
          <a:lstStyle/>
          <a:p>
            <a:pPr algn="l" rtl="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The compression may be static in nature, as with a lag screw or cerclage wire, in which case the compression is not expected to change with time.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Dynamic compression, on the other hand, does change cyclically with loading of the limb as limb function periodically loads and  bone surfaces.</a:t>
            </a:r>
          </a:p>
          <a:p>
            <a:pPr algn="l" rtl="0"/>
            <a:endParaRPr lang="en-US" dirty="0" smtClean="0">
              <a:latin typeface="Angsana New" pitchFamily="18" charset="-34"/>
              <a:cs typeface="Angsana New" pitchFamily="18" charset="-34"/>
            </a:endParaRPr>
          </a:p>
          <a:p>
            <a:pPr algn="l" rtl="0"/>
            <a:endParaRPr lang="ar-IQ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1258" y="1524063"/>
            <a:ext cx="2177206" cy="32010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602159"/>
            <a:ext cx="4112245" cy="3194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04813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Andalus" pitchFamily="18" charset="-78"/>
                <a:cs typeface="Andalus" pitchFamily="18" charset="-78"/>
              </a:rPr>
              <a:t>Temporary Splintage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95536" y="908720"/>
            <a:ext cx="8568952" cy="576064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Used to reduce additional trauma when delay in reduction and fixation for some reason is suspected </a:t>
            </a:r>
          </a:p>
          <a:p>
            <a:pPr algn="l" rtl="0"/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Temporary splintage(e.g., Robert-Jones dressing, c </a:t>
            </a:r>
            <a:r>
              <a:rPr lang="en-US" sz="2400" dirty="0" err="1" smtClean="0">
                <a:latin typeface="Andalus" pitchFamily="18" charset="-78"/>
                <a:cs typeface="Andalus" pitchFamily="18" charset="-78"/>
              </a:rPr>
              <a:t>oaptation</a:t>
            </a:r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 splint, Thomas splint) of the limb</a:t>
            </a:r>
          </a:p>
          <a:p>
            <a:pPr algn="l" rtl="0"/>
            <a:r>
              <a:rPr lang="en-US" sz="2400" dirty="0" smtClean="0">
                <a:latin typeface="Andalus" pitchFamily="18" charset="-78"/>
                <a:cs typeface="Andalus" pitchFamily="18" charset="-78"/>
              </a:rPr>
              <a:t>Fractures distal to the elbow and stifle</a:t>
            </a:r>
          </a:p>
          <a:p>
            <a:pPr algn="l" rtl="0"/>
            <a:r>
              <a:rPr lang="en-US" sz="2400" smtClean="0">
                <a:latin typeface="Andalus" pitchFamily="18" charset="-78"/>
                <a:cs typeface="Andalus" pitchFamily="18" charset="-78"/>
              </a:rPr>
              <a:t>The objective in most fracture cases is early reduction and fixation</a:t>
            </a:r>
            <a:endParaRPr lang="ar-IQ" sz="2400" dirty="0"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79867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171400"/>
            <a:ext cx="8229600" cy="1143000"/>
          </a:xfrm>
        </p:spPr>
        <p:txBody>
          <a:bodyPr/>
          <a:lstStyle/>
          <a:p>
            <a:r>
              <a:rPr lang="en-US" b="1" dirty="0">
                <a:latin typeface="Andalus" pitchFamily="18" charset="-78"/>
                <a:cs typeface="Andalus" pitchFamily="18" charset="-78"/>
              </a:rPr>
              <a:t>Coaptation Splints and Casts</a:t>
            </a:r>
            <a:endParaRPr lang="ar-IQ" b="1" dirty="0"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23528" y="836712"/>
            <a:ext cx="8568952" cy="5688632"/>
          </a:xfrm>
        </p:spPr>
        <p:txBody>
          <a:bodyPr>
            <a:normAutofit/>
          </a:bodyPr>
          <a:lstStyle/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“</a:t>
            </a:r>
            <a:r>
              <a:rPr lang="en-US" dirty="0" err="1">
                <a:latin typeface="Angsana New" pitchFamily="18" charset="-34"/>
                <a:cs typeface="Angsana New" pitchFamily="18" charset="-34"/>
              </a:rPr>
              <a:t>coapt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” meaning to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approximate</a:t>
            </a:r>
          </a:p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External casts, splints, and bandages are often called “coaptation fixation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devices</a:t>
            </a:r>
          </a:p>
          <a:p>
            <a:pPr algn="l" rtl="0"/>
            <a:r>
              <a:rPr lang="en-US" dirty="0">
                <a:latin typeface="Angsana New" pitchFamily="18" charset="-34"/>
                <a:cs typeface="Angsana New" pitchFamily="18" charset="-34"/>
              </a:rPr>
              <a:t>Rigid materials such as fiberglass, plaster, and splint rod provide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the mechanical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strength and stiffness required in external coaptation, but these may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also endanger </a:t>
            </a:r>
            <a:r>
              <a:rPr lang="en-US" dirty="0">
                <a:latin typeface="Angsana New" pitchFamily="18" charset="-34"/>
                <a:cs typeface="Angsana New" pitchFamily="18" charset="-34"/>
              </a:rPr>
              <a:t>the splinted limb if used </a:t>
            </a:r>
            <a:r>
              <a:rPr lang="en-US" dirty="0" smtClean="0">
                <a:latin typeface="Angsana New" pitchFamily="18" charset="-34"/>
                <a:cs typeface="Angsana New" pitchFamily="18" charset="-34"/>
              </a:rPr>
              <a:t>improperly</a:t>
            </a:r>
          </a:p>
          <a:p>
            <a:pPr algn="l" rtl="0"/>
            <a:r>
              <a:rPr lang="en-US" dirty="0" smtClean="0">
                <a:latin typeface="Angsana New" pitchFamily="18" charset="-34"/>
                <a:cs typeface="Angsana New" pitchFamily="18" charset="-34"/>
              </a:rPr>
              <a:t>Approximate can be accomplished by </a:t>
            </a:r>
          </a:p>
          <a:p>
            <a:pPr algn="l" rtl="0"/>
            <a:r>
              <a:rPr lang="en-US" dirty="0" smtClean="0">
                <a:latin typeface="Angsana New" pitchFamily="18" charset="-34"/>
                <a:cs typeface="Andalus" pitchFamily="18" charset="-78"/>
              </a:rPr>
              <a:t>Simply </a:t>
            </a:r>
            <a:r>
              <a:rPr lang="en-US" dirty="0">
                <a:latin typeface="Angsana New" pitchFamily="18" charset="-34"/>
                <a:cs typeface="Andalus" pitchFamily="18" charset="-78"/>
              </a:rPr>
              <a:t>immobilizing muscles, as with a </a:t>
            </a:r>
            <a:r>
              <a:rPr lang="en-US" dirty="0" smtClean="0">
                <a:latin typeface="Angsana New" pitchFamily="18" charset="-34"/>
                <a:cs typeface="Andalus" pitchFamily="18" charset="-78"/>
              </a:rPr>
              <a:t>bandage</a:t>
            </a:r>
          </a:p>
          <a:p>
            <a:pPr algn="l" rtl="0"/>
            <a:r>
              <a:rPr lang="en-US" dirty="0">
                <a:latin typeface="Angsana New" pitchFamily="18" charset="-34"/>
                <a:cs typeface="Andalus" pitchFamily="18" charset="-78"/>
              </a:rPr>
              <a:t>by transmitting </a:t>
            </a:r>
            <a:r>
              <a:rPr lang="en-US" dirty="0" smtClean="0">
                <a:latin typeface="Angsana New" pitchFamily="18" charset="-34"/>
                <a:cs typeface="Andalus" pitchFamily="18" charset="-78"/>
              </a:rPr>
              <a:t>compression forces </a:t>
            </a:r>
            <a:r>
              <a:rPr lang="en-US" dirty="0">
                <a:latin typeface="Angsana New" pitchFamily="18" charset="-34"/>
                <a:cs typeface="Andalus" pitchFamily="18" charset="-78"/>
              </a:rPr>
              <a:t>to the bony structures by means of the interposed soft tissues, as with </a:t>
            </a:r>
            <a:r>
              <a:rPr lang="en-US" dirty="0" smtClean="0">
                <a:latin typeface="Angsana New" pitchFamily="18" charset="-34"/>
                <a:cs typeface="Andalus" pitchFamily="18" charset="-78"/>
              </a:rPr>
              <a:t>casts and </a:t>
            </a:r>
            <a:r>
              <a:rPr lang="en-US" dirty="0">
                <a:latin typeface="Angsana New" pitchFamily="18" charset="-34"/>
                <a:cs typeface="Andalus" pitchFamily="18" charset="-78"/>
              </a:rPr>
              <a:t>splints</a:t>
            </a:r>
            <a:endParaRPr lang="ar-IQ" dirty="0">
              <a:latin typeface="Angsana New" pitchFamily="18" charset="-34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029119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-27384"/>
            <a:ext cx="8229600" cy="1143000"/>
          </a:xfrm>
        </p:spPr>
        <p:txBody>
          <a:bodyPr/>
          <a:lstStyle/>
          <a:p>
            <a:r>
              <a:rPr lang="en-US" b="1" dirty="0" smtClean="0">
                <a:latin typeface="Algerian" pitchFamily="82" charset="0"/>
              </a:rPr>
              <a:t>Casts </a:t>
            </a:r>
            <a:r>
              <a:rPr lang="en-US" b="1" dirty="0" smtClean="0">
                <a:latin typeface="Algerian" pitchFamily="82" charset="0"/>
              </a:rPr>
              <a:t> &amp; splint</a:t>
            </a:r>
            <a:endParaRPr lang="ar-IQ" b="1" dirty="0">
              <a:latin typeface="Algerian" pitchFamily="82" charset="0"/>
            </a:endParaRP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980728"/>
            <a:ext cx="8435280" cy="5688632"/>
          </a:xfrm>
        </p:spPr>
        <p:txBody>
          <a:bodyPr/>
          <a:lstStyle/>
          <a:p>
            <a:pPr algn="l" rtl="0"/>
            <a:r>
              <a:rPr lang="en-US" dirty="0" smtClean="0">
                <a:latin typeface="Andalus" pitchFamily="18" charset="-78"/>
                <a:cs typeface="Andalus" pitchFamily="18" charset="-78"/>
              </a:rPr>
              <a:t>Molded </a:t>
            </a:r>
            <a:r>
              <a:rPr lang="en-US" dirty="0">
                <a:latin typeface="Andalus" pitchFamily="18" charset="-78"/>
                <a:cs typeface="Andalus" pitchFamily="18" charset="-78"/>
              </a:rPr>
              <a:t>tubular </a:t>
            </a:r>
            <a:r>
              <a:rPr lang="en-US" dirty="0" smtClean="0">
                <a:latin typeface="Andalus" pitchFamily="18" charset="-78"/>
                <a:cs typeface="Andalus" pitchFamily="18" charset="-78"/>
              </a:rPr>
              <a:t>structures</a:t>
            </a:r>
          </a:p>
          <a:p>
            <a:pPr algn="l" rtl="0"/>
            <a:endParaRPr lang="en-US" dirty="0"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en-US" dirty="0"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en-US" dirty="0" smtClean="0"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en-US" dirty="0"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en-US" smtClean="0">
              <a:latin typeface="Andalus" pitchFamily="18" charset="-78"/>
              <a:cs typeface="Andalus" pitchFamily="18" charset="-78"/>
            </a:endParaRPr>
          </a:p>
          <a:p>
            <a:pPr algn="l" rtl="0"/>
            <a:endParaRPr lang="ar-IQ" dirty="0"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1660525"/>
            <a:ext cx="5905500" cy="3543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93063341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320</Words>
  <Application>Microsoft Office PowerPoint</Application>
  <PresentationFormat>عرض على الشاشة (3:4)‏</PresentationFormat>
  <Paragraphs>42</Paragraphs>
  <Slides>7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نسق Office</vt:lpstr>
      <vt:lpstr>IMMOBILIZATION (FIXATION)</vt:lpstr>
      <vt:lpstr>Objectives of the fixation </vt:lpstr>
      <vt:lpstr>Methods of Fixation</vt:lpstr>
      <vt:lpstr>عرض تقديمي في PowerPoint</vt:lpstr>
      <vt:lpstr>Temporary Splintage</vt:lpstr>
      <vt:lpstr>Coaptation Splints and Casts</vt:lpstr>
      <vt:lpstr>Casts  &amp; splint</vt:lpstr>
    </vt:vector>
  </TitlesOfParts>
  <Company>SACC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IMMOBILIZATION (FIXATION)</dc:title>
  <dc:creator>Maher</dc:creator>
  <cp:lastModifiedBy>Maher</cp:lastModifiedBy>
  <cp:revision>12</cp:revision>
  <dcterms:created xsi:type="dcterms:W3CDTF">2024-03-19T18:09:49Z</dcterms:created>
  <dcterms:modified xsi:type="dcterms:W3CDTF">2024-03-23T21:52:10Z</dcterms:modified>
</cp:coreProperties>
</file>